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7" r:id="rId3"/>
    <p:sldId id="258" r:id="rId4"/>
    <p:sldId id="256" r:id="rId5"/>
    <p:sldId id="259" r:id="rId6"/>
    <p:sldId id="260" r:id="rId7"/>
    <p:sldId id="261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81" r:id="rId18"/>
    <p:sldId id="279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66514" autoAdjust="0"/>
  </p:normalViewPr>
  <p:slideViewPr>
    <p:cSldViewPr>
      <p:cViewPr>
        <p:scale>
          <a:sx n="107" d="100"/>
          <a:sy n="107" d="100"/>
        </p:scale>
        <p:origin x="-1092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CC5E-DA52-4717-AF5D-DBBFE5032BC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D94E8-AA00-46D0-9938-76D9AB6A9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8663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077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03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771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E346A1-193B-4230-9701-E437CA0CD076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Slide 1 (opening picture)</a:t>
            </a:r>
            <a:endParaRPr lang="en-US" alt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D94E8-AA00-46D0-9938-76D9AB6A91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D94E8-AA00-46D0-9938-76D9AB6A91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D94E8-AA00-46D0-9938-76D9AB6A91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D94E8-AA00-46D0-9938-76D9AB6A91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D94E8-AA00-46D0-9938-76D9AB6A91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D94E8-AA00-46D0-9938-76D9AB6A91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D94E8-AA00-46D0-9938-76D9AB6A91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8663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077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03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771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DF9424-7FFD-41FD-A990-C22D2A3E7625}" type="slidenum">
              <a:rPr lang="en-US" altLang="en-US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1677-9708-4EC0-9C17-E7F60CD43E6A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933-F544-44B5-96C7-17ECF538ED9C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1A30-8B30-4F7F-BA3C-E81EE87ED7F4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6857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83581" y="1419557"/>
            <a:ext cx="8392441" cy="4769501"/>
          </a:xfrm>
          <a:prstGeom prst="rect">
            <a:avLst/>
          </a:prstGeom>
        </p:spPr>
        <p:txBody>
          <a:bodyPr lIns="0" tIns="32144" rIns="64288" bIns="32144"/>
          <a:lstStyle>
            <a:lvl1pPr marL="0" indent="0">
              <a:buNone/>
              <a:defRPr sz="1800">
                <a:solidFill>
                  <a:srgbClr val="00AED7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500">
                <a:solidFill>
                  <a:srgbClr val="6D6D6D"/>
                </a:solidFill>
                <a:latin typeface="Arial"/>
                <a:cs typeface="Arial"/>
              </a:defRPr>
            </a:lvl2pPr>
            <a:lvl3pPr marL="321440">
              <a:defRPr sz="1300">
                <a:solidFill>
                  <a:srgbClr val="6D6D6D"/>
                </a:solidFill>
                <a:latin typeface="Arial"/>
                <a:cs typeface="Arial"/>
              </a:defRPr>
            </a:lvl3pPr>
            <a:lvl4pPr marL="546449">
              <a:defRPr sz="1300">
                <a:solidFill>
                  <a:srgbClr val="6D6D6D"/>
                </a:solidFill>
                <a:latin typeface="Arial"/>
                <a:cs typeface="Arial"/>
              </a:defRPr>
            </a:lvl4pPr>
            <a:lvl5pPr marL="803602" indent="-160721">
              <a:buFont typeface="Arial"/>
              <a:buChar char="•"/>
              <a:defRPr sz="1100">
                <a:solidFill>
                  <a:srgbClr val="6D6D6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581" y="578879"/>
            <a:ext cx="8392442" cy="706511"/>
          </a:xfrm>
        </p:spPr>
        <p:txBody>
          <a:bodyPr>
            <a:normAutofit/>
          </a:bodyPr>
          <a:lstStyle>
            <a:lvl1pPr algn="l">
              <a:defRPr sz="3500" b="1" i="0">
                <a:solidFill>
                  <a:srgbClr val="0080B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9863" y="6394413"/>
            <a:ext cx="8854421" cy="0"/>
          </a:xfrm>
          <a:prstGeom prst="line">
            <a:avLst/>
          </a:prstGeom>
          <a:ln w="6350" cmpd="sng">
            <a:solidFill>
              <a:srgbClr val="0080B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49863" y="463528"/>
            <a:ext cx="8854421" cy="0"/>
          </a:xfrm>
          <a:prstGeom prst="line">
            <a:avLst/>
          </a:prstGeom>
          <a:ln w="6350" cmpd="sng">
            <a:solidFill>
              <a:srgbClr val="0080B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DEQ_Primary_Powerpoi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3" y="6486787"/>
            <a:ext cx="233718" cy="2798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776" y="6394413"/>
            <a:ext cx="548509" cy="463528"/>
          </a:xfrm>
          <a:prstGeom prst="rect">
            <a:avLst/>
          </a:prstGeom>
        </p:spPr>
        <p:txBody>
          <a:bodyPr lIns="64288" tIns="32144" rIns="64288" bIns="32144" anchor="ctr"/>
          <a:lstStyle>
            <a:lvl1pPr>
              <a:defRPr sz="800" b="1" i="0">
                <a:solidFill>
                  <a:srgbClr val="0080B7"/>
                </a:solidFill>
                <a:latin typeface="Arial"/>
                <a:cs typeface="Arial"/>
              </a:defRPr>
            </a:lvl1pPr>
          </a:lstStyle>
          <a:p>
            <a:fld id="{31EAA74C-7368-EF47-8F0F-C6759A5A6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6857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9863" y="6394413"/>
            <a:ext cx="8854421" cy="0"/>
          </a:xfrm>
          <a:prstGeom prst="line">
            <a:avLst/>
          </a:prstGeom>
          <a:ln w="6350" cmpd="sng">
            <a:solidFill>
              <a:srgbClr val="0080B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149863" y="463528"/>
            <a:ext cx="8854421" cy="0"/>
          </a:xfrm>
          <a:prstGeom prst="line">
            <a:avLst/>
          </a:prstGeom>
          <a:ln w="6350" cmpd="sng">
            <a:solidFill>
              <a:srgbClr val="0080B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DEQ_Primary_Powerpoint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9863" y="6486787"/>
            <a:ext cx="233718" cy="2798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735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ECD-3F19-453A-8122-C2C82C961E24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63C3-3212-4274-9CD7-1EB396E0E4C2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016A-735A-410F-B7C5-19B8384AEE9C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F050-608E-44A9-B07E-2FFEE2CFEC17}" type="datetime1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1434-BC70-467E-9B22-8FDB362FD947}" type="datetime1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F8C7-2F5A-4331-9A79-77EEF41A4B89}" type="datetime1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DCE6-00F6-4FDC-9BB2-B1178EA612E5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8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EBD4-7697-45E5-8337-A6C5DE06E241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7CB6-1DED-4886-8B06-EC376261A2B3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74F5-6A45-48B9-ADE6-5088856B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SOURCE REQUIREMENTS FOR </a:t>
            </a:r>
            <a:br>
              <a:rPr lang="en-US" dirty="0" smtClean="0"/>
            </a:br>
            <a:r>
              <a:rPr lang="en-US" dirty="0" smtClean="0"/>
              <a:t>PM2.5 SERIOUS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INFORMATION MEETING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9403"/>
            <a:ext cx="9144000" cy="18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BACT applies to all the SIP pollutants: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accent2"/>
                </a:solidFill>
              </a:rPr>
              <a:t>Primary PM2.5 (including condensables)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accent2"/>
                </a:solidFill>
              </a:rPr>
              <a:t>SO2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accent2"/>
                </a:solidFill>
              </a:rPr>
              <a:t>NOx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accent2"/>
                </a:solidFill>
              </a:rPr>
              <a:t>VOCs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accent2"/>
                </a:solidFill>
              </a:rPr>
              <a:t>Ammonia (NH3)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pollutants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t </a:t>
            </a:r>
            <a:r>
              <a:rPr lang="en-US" sz="2800" dirty="0">
                <a:solidFill>
                  <a:schemeClr val="tx2"/>
                </a:solidFill>
              </a:rPr>
              <a:t>is a bit different than what has been applied in your existing AOs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t </a:t>
            </a:r>
            <a:r>
              <a:rPr lang="en-US" sz="2800" dirty="0">
                <a:solidFill>
                  <a:schemeClr val="tx2"/>
                </a:solidFill>
              </a:rPr>
              <a:t>is generally independent of demonstrating </a:t>
            </a:r>
            <a:r>
              <a:rPr lang="en-US" sz="2800" dirty="0" smtClean="0">
                <a:solidFill>
                  <a:schemeClr val="tx2"/>
                </a:solidFill>
              </a:rPr>
              <a:t>attainment.</a:t>
            </a:r>
          </a:p>
          <a:p>
            <a:pPr marL="514350" indent="-51435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No </a:t>
            </a:r>
            <a:r>
              <a:rPr lang="en-US" sz="2800" dirty="0">
                <a:solidFill>
                  <a:schemeClr val="tx2"/>
                </a:solidFill>
              </a:rPr>
              <a:t>pre-defined de </a:t>
            </a:r>
            <a:r>
              <a:rPr lang="en-US" sz="2800" dirty="0" err="1">
                <a:solidFill>
                  <a:schemeClr val="tx2"/>
                </a:solidFill>
              </a:rPr>
              <a:t>minimis</a:t>
            </a:r>
            <a:r>
              <a:rPr lang="en-US" sz="2800" dirty="0">
                <a:solidFill>
                  <a:schemeClr val="tx2"/>
                </a:solidFill>
              </a:rPr>
              <a:t> level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Concept of “</a:t>
            </a:r>
            <a:r>
              <a:rPr lang="en-US" sz="2800" dirty="0">
                <a:solidFill>
                  <a:schemeClr val="tx2"/>
                </a:solidFill>
              </a:rPr>
              <a:t>additional feasible measures</a:t>
            </a:r>
            <a:r>
              <a:rPr lang="en-US" sz="2800" dirty="0" smtClean="0">
                <a:solidFill>
                  <a:schemeClr val="tx2"/>
                </a:solidFill>
              </a:rPr>
              <a:t>.”</a:t>
            </a:r>
          </a:p>
          <a:p>
            <a:pPr marL="514350" indent="-51435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“Most </a:t>
            </a:r>
            <a:r>
              <a:rPr lang="en-US" sz="2800" dirty="0">
                <a:solidFill>
                  <a:schemeClr val="tx2"/>
                </a:solidFill>
              </a:rPr>
              <a:t>stringent measures” or </a:t>
            </a:r>
            <a:r>
              <a:rPr lang="en-US" sz="2800" dirty="0" smtClean="0">
                <a:solidFill>
                  <a:schemeClr val="tx2"/>
                </a:solidFill>
              </a:rPr>
              <a:t>MSM.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what is BACT?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Essentially </a:t>
            </a:r>
            <a:r>
              <a:rPr lang="en-US" sz="2800" dirty="0">
                <a:solidFill>
                  <a:schemeClr val="tx2"/>
                </a:solidFill>
              </a:rPr>
              <a:t>similar to </a:t>
            </a:r>
            <a:r>
              <a:rPr lang="en-US" sz="2800" dirty="0" smtClean="0">
                <a:solidFill>
                  <a:schemeClr val="tx2"/>
                </a:solidFill>
              </a:rPr>
              <a:t>BACT </a:t>
            </a:r>
            <a:r>
              <a:rPr lang="en-US" sz="2800" dirty="0">
                <a:solidFill>
                  <a:schemeClr val="tx2"/>
                </a:solidFill>
              </a:rPr>
              <a:t>under an </a:t>
            </a:r>
            <a:r>
              <a:rPr lang="en-US" sz="2800" dirty="0" smtClean="0">
                <a:solidFill>
                  <a:schemeClr val="tx2"/>
                </a:solidFill>
              </a:rPr>
              <a:t>AO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List of potential controls </a:t>
            </a:r>
            <a:r>
              <a:rPr lang="en-US" sz="2800" dirty="0">
                <a:solidFill>
                  <a:schemeClr val="tx2"/>
                </a:solidFill>
              </a:rPr>
              <a:t>is </a:t>
            </a:r>
            <a:r>
              <a:rPr lang="en-US" sz="2800" dirty="0" smtClean="0">
                <a:solidFill>
                  <a:schemeClr val="tx2"/>
                </a:solidFill>
              </a:rPr>
              <a:t>broader </a:t>
            </a:r>
            <a:r>
              <a:rPr lang="en-US" sz="2800" dirty="0">
                <a:solidFill>
                  <a:schemeClr val="tx2"/>
                </a:solidFill>
              </a:rPr>
              <a:t>in </a:t>
            </a:r>
            <a:r>
              <a:rPr lang="en-US" sz="2800" dirty="0" smtClean="0">
                <a:solidFill>
                  <a:schemeClr val="tx2"/>
                </a:solidFill>
              </a:rPr>
              <a:t>scope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O</a:t>
            </a:r>
            <a:r>
              <a:rPr lang="en-US" sz="2800" dirty="0" smtClean="0">
                <a:solidFill>
                  <a:schemeClr val="tx2"/>
                </a:solidFill>
              </a:rPr>
              <a:t>nly </a:t>
            </a:r>
            <a:r>
              <a:rPr lang="en-US" sz="2800" dirty="0">
                <a:solidFill>
                  <a:schemeClr val="tx2"/>
                </a:solidFill>
              </a:rPr>
              <a:t>two </a:t>
            </a:r>
            <a:r>
              <a:rPr lang="en-US" sz="2800" dirty="0" smtClean="0">
                <a:solidFill>
                  <a:schemeClr val="tx2"/>
                </a:solidFill>
              </a:rPr>
              <a:t>ways to reject </a:t>
            </a:r>
            <a:r>
              <a:rPr lang="en-US" sz="2800" dirty="0">
                <a:solidFill>
                  <a:schemeClr val="tx2"/>
                </a:solidFill>
              </a:rPr>
              <a:t>a </a:t>
            </a:r>
            <a:r>
              <a:rPr lang="en-US" sz="2800" dirty="0" smtClean="0">
                <a:solidFill>
                  <a:schemeClr val="tx2"/>
                </a:solidFill>
              </a:rPr>
              <a:t>control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Technical infeasibility must be documented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Economic infeasibility must be documented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Partial implementation may still “count”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Previous determinations must be re-evaluated as part of the SIP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is BACT determined?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Once BACT </a:t>
            </a:r>
            <a:r>
              <a:rPr lang="en-US" sz="2800" dirty="0"/>
              <a:t>is determined, </a:t>
            </a:r>
            <a:r>
              <a:rPr lang="en-US" sz="2800" dirty="0" smtClean="0"/>
              <a:t>this results </a:t>
            </a:r>
            <a:r>
              <a:rPr lang="en-US" sz="2800" dirty="0"/>
              <a:t>in </a:t>
            </a:r>
            <a:r>
              <a:rPr lang="en-US" sz="2800" dirty="0" smtClean="0"/>
              <a:t>a SIP limit or condition.</a:t>
            </a:r>
          </a:p>
          <a:p>
            <a:pPr lvl="3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This may be a general rule </a:t>
            </a:r>
          </a:p>
          <a:p>
            <a:pPr lvl="3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It may be source specific</a:t>
            </a:r>
          </a:p>
          <a:p>
            <a:pPr lvl="3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Each condition also has an associated compliance demonstration requirement also included in the SIP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 determination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MSM controls – the easiest way to think of these are as LAER (lowest achievable emission rate) controls.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Essentially BACT, only without the economic feasibility component.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Basically, if it works – it goes on.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Most Stringent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For the new sources – those above </a:t>
            </a:r>
            <a:r>
              <a:rPr lang="en-US" sz="2800" smtClean="0">
                <a:solidFill>
                  <a:schemeClr val="tx2"/>
                </a:solidFill>
              </a:rPr>
              <a:t>70 tons.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We feel your pain.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But … you might be able to escape!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For the remaining sources – all of the existing major sources that aren’t likely to fall below 70 tons.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Here we go again.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what does this mean to </a:t>
            </a:r>
            <a:r>
              <a:rPr lang="en-US" dirty="0" smtClean="0"/>
              <a:t>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Current status of emission reduction credit registries</a:t>
            </a:r>
          </a:p>
          <a:p>
            <a:pPr marL="285750" lvl="1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The PM</a:t>
            </a:r>
            <a:r>
              <a:rPr lang="en-US" sz="2200" baseline="-25000" dirty="0" smtClean="0">
                <a:solidFill>
                  <a:schemeClr val="tx2"/>
                </a:solidFill>
              </a:rPr>
              <a:t>10</a:t>
            </a:r>
            <a:r>
              <a:rPr lang="en-US" sz="2200" dirty="0" smtClean="0">
                <a:solidFill>
                  <a:schemeClr val="tx2"/>
                </a:solidFill>
              </a:rPr>
              <a:t> registry has credits available to offset PM</a:t>
            </a:r>
            <a:r>
              <a:rPr lang="en-US" sz="2200" baseline="-25000" dirty="0" smtClean="0">
                <a:solidFill>
                  <a:schemeClr val="tx2"/>
                </a:solidFill>
              </a:rPr>
              <a:t>10</a:t>
            </a:r>
            <a:r>
              <a:rPr lang="en-US" sz="2200" dirty="0" smtClean="0">
                <a:solidFill>
                  <a:schemeClr val="tx2"/>
                </a:solidFill>
              </a:rPr>
              <a:t> and PM</a:t>
            </a:r>
            <a:r>
              <a:rPr lang="en-US" sz="2200" baseline="-25000" dirty="0" smtClean="0">
                <a:solidFill>
                  <a:schemeClr val="tx2"/>
                </a:solidFill>
              </a:rPr>
              <a:t>10</a:t>
            </a:r>
            <a:r>
              <a:rPr lang="en-US" sz="2200" dirty="0" smtClean="0">
                <a:solidFill>
                  <a:schemeClr val="tx2"/>
                </a:solidFill>
              </a:rPr>
              <a:t> precursor increases. The credits in this registry cannot be used to offset PM</a:t>
            </a:r>
            <a:r>
              <a:rPr lang="en-US" sz="2200" baseline="-25000" dirty="0" smtClean="0">
                <a:solidFill>
                  <a:schemeClr val="tx2"/>
                </a:solidFill>
              </a:rPr>
              <a:t>2.5</a:t>
            </a:r>
            <a:r>
              <a:rPr lang="en-US" sz="2200" dirty="0" smtClean="0">
                <a:solidFill>
                  <a:schemeClr val="tx2"/>
                </a:solidFill>
              </a:rPr>
              <a:t> or PM</a:t>
            </a:r>
            <a:r>
              <a:rPr lang="en-US" sz="2200" baseline="-25000" dirty="0" smtClean="0">
                <a:solidFill>
                  <a:schemeClr val="tx2"/>
                </a:solidFill>
              </a:rPr>
              <a:t>2.5</a:t>
            </a:r>
            <a:r>
              <a:rPr lang="en-US" sz="2200" dirty="0" smtClean="0">
                <a:solidFill>
                  <a:schemeClr val="tx2"/>
                </a:solidFill>
              </a:rPr>
              <a:t> precursors</a:t>
            </a:r>
            <a:endParaRPr lang="en-US" sz="2200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PM</a:t>
            </a:r>
            <a:r>
              <a:rPr lang="en-US" sz="2200" baseline="-25000" dirty="0" smtClean="0">
                <a:solidFill>
                  <a:schemeClr val="tx2"/>
                </a:solidFill>
              </a:rPr>
              <a:t>2.5</a:t>
            </a:r>
            <a:r>
              <a:rPr lang="en-US" sz="2200" dirty="0" smtClean="0">
                <a:solidFill>
                  <a:schemeClr val="tx2"/>
                </a:solidFill>
              </a:rPr>
              <a:t> generation and usage will be in accordance with 40 CFR 51 Appendix S until the SIP is approved</a:t>
            </a:r>
          </a:p>
          <a:p>
            <a:pPr marL="285750" lvl="1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The PM</a:t>
            </a:r>
            <a:r>
              <a:rPr lang="en-US" sz="2200" baseline="-25000" dirty="0" smtClean="0">
                <a:solidFill>
                  <a:schemeClr val="tx2"/>
                </a:solidFill>
              </a:rPr>
              <a:t>2.5</a:t>
            </a:r>
            <a:r>
              <a:rPr lang="en-US" sz="2200" dirty="0" smtClean="0">
                <a:solidFill>
                  <a:schemeClr val="tx2"/>
                </a:solidFill>
              </a:rPr>
              <a:t> registry has few credits</a:t>
            </a: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 Reduction Credits for 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800" dirty="0" smtClean="0"/>
              <a:t>Usage of PM</a:t>
            </a:r>
            <a:r>
              <a:rPr lang="en-US" sz="2800" baseline="-25000" dirty="0" smtClean="0"/>
              <a:t>2.5</a:t>
            </a:r>
            <a:r>
              <a:rPr lang="en-US" sz="2800" dirty="0" smtClean="0"/>
              <a:t> ERC</a:t>
            </a:r>
          </a:p>
          <a:p>
            <a:pPr marL="285750" lvl="1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Only needed for significant increases at major sources</a:t>
            </a:r>
          </a:p>
          <a:p>
            <a:pPr marL="285750" lvl="1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Generally can only be used in the nonattainment area they were generated</a:t>
            </a:r>
          </a:p>
          <a:p>
            <a:pPr marL="285750" lvl="1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Interpollutant</a:t>
            </a:r>
            <a:r>
              <a:rPr lang="en-US" sz="2200" dirty="0" smtClean="0"/>
              <a:t> trading is not allowed</a:t>
            </a:r>
          </a:p>
          <a:p>
            <a:pPr marL="285750" lvl="1" indent="-28575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Offsetting of NH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not required under Subpart 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 Reduction Credits for 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800" dirty="0" smtClean="0"/>
              <a:t>Generation of PM</a:t>
            </a:r>
            <a:r>
              <a:rPr lang="en-US" sz="2800" baseline="-25000" dirty="0" smtClean="0"/>
              <a:t>2.5</a:t>
            </a:r>
            <a:r>
              <a:rPr lang="en-US" sz="2800" dirty="0" smtClean="0"/>
              <a:t> ERC’s</a:t>
            </a:r>
            <a:endParaRPr lang="en-US" sz="2800" dirty="0"/>
          </a:p>
          <a:p>
            <a:pPr marL="3429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Permanent, Enforceable, Quantifiable, Surplus</a:t>
            </a:r>
          </a:p>
          <a:p>
            <a:pPr marL="3429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Emissions must be in the baseline emissions inventory. ERC’s generated before development of the inventory cannot be used for PM</a:t>
            </a:r>
            <a:r>
              <a:rPr lang="en-US" sz="2200" baseline="-25000" dirty="0" smtClean="0"/>
              <a:t>2.5</a:t>
            </a:r>
            <a:r>
              <a:rPr lang="en-US" sz="2200" dirty="0" smtClean="0"/>
              <a:t> offsetting </a:t>
            </a:r>
            <a:endParaRPr lang="en-US" sz="2200" dirty="0"/>
          </a:p>
          <a:p>
            <a:pPr marL="3429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Surplus emissions: shutdowns, curtailments, voluntary controls</a:t>
            </a:r>
          </a:p>
          <a:p>
            <a:pPr marL="3429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Can only be attained pollutant for pollutant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Emission Reduction </a:t>
            </a:r>
            <a:r>
              <a:rPr lang="en-US" dirty="0" smtClean="0"/>
              <a:t>Credits </a:t>
            </a:r>
            <a:r>
              <a:rPr lang="en-US" dirty="0"/>
              <a:t>for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83581" y="1676400"/>
            <a:ext cx="8392441" cy="451265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000" dirty="0" smtClean="0"/>
              <a:t>EPA’s new rule: </a:t>
            </a:r>
            <a:r>
              <a:rPr lang="en-US" sz="2000" b="1" dirty="0" smtClean="0"/>
              <a:t>“Fine PM NAAQS: SIP Requirements”</a:t>
            </a:r>
            <a:r>
              <a:rPr lang="en-US" sz="2000" dirty="0" smtClean="0"/>
              <a:t> became effective on October 24, 2016. It Revises:</a:t>
            </a:r>
          </a:p>
          <a:p>
            <a:pPr marL="607190" lvl="2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Permitting requirements of 40 CFR 51.165</a:t>
            </a:r>
          </a:p>
          <a:p>
            <a:pPr marL="607190" lvl="2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Provisions for Implementation of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NAAQS (Subpart Z of 40 CFR; 51.1000)</a:t>
            </a:r>
            <a:endParaRPr lang="en-US" dirty="0" smtClean="0"/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000" dirty="0" smtClean="0"/>
              <a:t>Find it at:  </a:t>
            </a:r>
            <a:r>
              <a:rPr lang="en-US" sz="2000" b="1" dirty="0" smtClean="0"/>
              <a:t>FR Vol. 81, No. 164 / Aug. 24, 2016</a:t>
            </a:r>
            <a:r>
              <a:rPr lang="en-US" sz="2000" dirty="0" smtClean="0"/>
              <a:t>  (</a:t>
            </a:r>
            <a:r>
              <a:rPr lang="en-US" sz="2000" dirty="0" err="1" smtClean="0"/>
              <a:t>pps</a:t>
            </a:r>
            <a:r>
              <a:rPr lang="en-US" sz="2000" dirty="0" smtClean="0"/>
              <a:t>. 58010 – 58162)</a:t>
            </a:r>
          </a:p>
          <a:p>
            <a:pPr marL="285750" lvl="1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For details on control strategy requirements for Serious Area PM</a:t>
            </a:r>
            <a:r>
              <a:rPr lang="en-US" sz="1700" baseline="-25000" dirty="0" smtClean="0"/>
              <a:t>2.5</a:t>
            </a:r>
            <a:r>
              <a:rPr lang="en-US" sz="1700" dirty="0" smtClean="0"/>
              <a:t> Plans,   See…</a:t>
            </a:r>
          </a:p>
          <a:p>
            <a:pPr lvl="3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40 CFR 51.1010   “Serious area attainment plan control strategy requirements.”</a:t>
            </a:r>
            <a:r>
              <a:rPr lang="en-US" sz="1600" dirty="0" smtClean="0"/>
              <a:t>  (</a:t>
            </a:r>
            <a:r>
              <a:rPr lang="en-US" sz="1600" dirty="0" err="1" smtClean="0"/>
              <a:t>pps</a:t>
            </a:r>
            <a:r>
              <a:rPr lang="en-US" sz="1600" dirty="0" smtClean="0"/>
              <a:t>. 58157 – 58159)</a:t>
            </a:r>
          </a:p>
          <a:p>
            <a:pPr lvl="3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With clarification provided in  paragraph </a:t>
            </a:r>
            <a:r>
              <a:rPr lang="en-US" sz="1600" dirty="0"/>
              <a:t>VI. </a:t>
            </a:r>
            <a:r>
              <a:rPr lang="en-US" sz="1600" dirty="0" smtClean="0"/>
              <a:t>D   “Attainment Plan Control Strategy”  (</a:t>
            </a:r>
            <a:r>
              <a:rPr lang="en-US" sz="1600" dirty="0" err="1"/>
              <a:t>pps</a:t>
            </a:r>
            <a:r>
              <a:rPr lang="en-US" sz="1600" dirty="0"/>
              <a:t>. 58080 – 58087</a:t>
            </a:r>
            <a:r>
              <a:rPr lang="en-US" sz="1600" dirty="0" smtClean="0"/>
              <a:t>)  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81" y="578879"/>
            <a:ext cx="8392442" cy="945121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can I find out more about the N</a:t>
            </a:r>
            <a:r>
              <a:rPr lang="en-US" dirty="0" smtClean="0"/>
              <a:t>ew Federal Requirements?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09600"/>
            <a:ext cx="8001000" cy="565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57400" y="398463"/>
            <a:ext cx="503396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defTabSz="457200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ea typeface="Calibri"/>
                <a:cs typeface="Times New Roman"/>
              </a:rPr>
              <a:t>Some 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of you already know… those above 100 </a:t>
            </a:r>
            <a:r>
              <a:rPr lang="en-US" sz="2400" dirty="0" err="1">
                <a:solidFill>
                  <a:schemeClr val="tx2"/>
                </a:solidFill>
                <a:ea typeface="Calibri"/>
                <a:cs typeface="Times New Roman"/>
              </a:rPr>
              <a:t>tpy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endParaRPr lang="en-US" sz="24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a typeface="Calibri"/>
                <a:cs typeface="Times New Roman"/>
              </a:rPr>
              <a:t>Some </a:t>
            </a: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>of you are new… those between 70 and 100</a:t>
            </a:r>
            <a:b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chemeClr val="tx2"/>
                </a:solidFill>
                <a:ea typeface="Calibri"/>
                <a:cs typeface="Times New Roman"/>
              </a:rPr>
            </a:br>
            <a:endParaRPr lang="en-US" sz="2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/>
            <a:endParaRPr lang="en-US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/>
            <a:r>
              <a:rPr lang="en-US" sz="2200" b="1" dirty="0" smtClean="0">
                <a:solidFill>
                  <a:schemeClr val="tx2"/>
                </a:solidFill>
                <a:ea typeface="Calibri"/>
                <a:cs typeface="Times New Roman"/>
              </a:rPr>
              <a:t>…I’ll </a:t>
            </a:r>
            <a:r>
              <a:rPr lang="en-US" sz="2200" b="1" dirty="0">
                <a:solidFill>
                  <a:schemeClr val="tx2"/>
                </a:solidFill>
                <a:ea typeface="Calibri"/>
                <a:cs typeface="Times New Roman"/>
              </a:rPr>
              <a:t>give a little background for </a:t>
            </a:r>
            <a:r>
              <a:rPr lang="en-US" sz="2200" b="1" dirty="0" smtClean="0">
                <a:solidFill>
                  <a:schemeClr val="tx2"/>
                </a:solidFill>
                <a:ea typeface="Calibri"/>
                <a:cs typeface="Times New Roman"/>
              </a:rPr>
              <a:t>those who are new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076" name="Title 3"/>
          <p:cNvSpPr>
            <a:spLocks noGrp="1"/>
          </p:cNvSpPr>
          <p:nvPr>
            <p:ph type="ctrTitle"/>
          </p:nvPr>
        </p:nvSpPr>
        <p:spPr>
          <a:xfrm>
            <a:off x="761999" y="578879"/>
            <a:ext cx="8014023" cy="706511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chemeClr val="tx2"/>
                </a:solidFill>
                <a:ea typeface="Calibri"/>
                <a:cs typeface="Times New Roman"/>
              </a:rPr>
              <a:t>Why am I </a:t>
            </a:r>
            <a:r>
              <a:rPr lang="en-US" sz="3200" b="1" dirty="0" smtClean="0">
                <a:solidFill>
                  <a:schemeClr val="tx2"/>
                </a:solidFill>
                <a:ea typeface="Calibri"/>
                <a:cs typeface="Times New Roman"/>
              </a:rPr>
              <a:t>Here?</a:t>
            </a:r>
            <a:endParaRPr lang="en-US" altLang="en-US" sz="3000" b="1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68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 bwMode="auto">
          <a:xfrm>
            <a:off x="419100" y="592282"/>
            <a:ext cx="8305800" cy="56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57400" y="398463"/>
            <a:ext cx="503396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defTabSz="457200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3076" name="Title 3"/>
          <p:cNvSpPr>
            <a:spLocks noGrp="1"/>
          </p:cNvSpPr>
          <p:nvPr>
            <p:ph type="ctrTitle"/>
          </p:nvPr>
        </p:nvSpPr>
        <p:spPr>
          <a:xfrm>
            <a:off x="375779" y="1524000"/>
            <a:ext cx="8392442" cy="7065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solidFill>
                  <a:schemeClr val="tx2"/>
                </a:solidFill>
              </a:rPr>
              <a:t>Any Other 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4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in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09600" y="1219200"/>
            <a:ext cx="7497933" cy="48936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ea typeface="Calibri"/>
                <a:cs typeface="Times New Roman"/>
              </a:rPr>
              <a:t>It’s the wintertime smog we’re all too familiar </a:t>
            </a:r>
            <a:r>
              <a:rPr lang="en-US" sz="2000" b="1" dirty="0" smtClean="0">
                <a:solidFill>
                  <a:schemeClr val="tx2"/>
                </a:solidFill>
                <a:ea typeface="Calibri"/>
                <a:cs typeface="Times New Roman"/>
              </a:rPr>
              <a:t>with.</a:t>
            </a:r>
            <a:endParaRPr lang="en-US" sz="2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2"/>
                </a:solidFill>
                <a:ea typeface="Calibri"/>
                <a:cs typeface="Times New Roman"/>
              </a:rPr>
              <a:t>Most </a:t>
            </a:r>
            <a:r>
              <a:rPr lang="en-US" b="1" dirty="0">
                <a:solidFill>
                  <a:schemeClr val="tx2"/>
                </a:solidFill>
                <a:ea typeface="Calibri"/>
                <a:cs typeface="Times New Roman"/>
              </a:rPr>
              <a:t>of it is what we call </a:t>
            </a:r>
            <a:r>
              <a:rPr lang="en-US" b="1" u="sng" dirty="0">
                <a:solidFill>
                  <a:schemeClr val="tx2"/>
                </a:solidFill>
                <a:ea typeface="Calibri"/>
                <a:cs typeface="Times New Roman"/>
              </a:rPr>
              <a:t>Secondary </a:t>
            </a:r>
            <a:r>
              <a:rPr lang="en-US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PM.</a:t>
            </a:r>
            <a:endParaRPr lang="en-US" b="1" u="sng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 smtClean="0">
                <a:solidFill>
                  <a:schemeClr val="tx2"/>
                </a:solidFill>
                <a:ea typeface="Calibri"/>
                <a:cs typeface="Times New Roman"/>
              </a:rPr>
              <a:t>Not </a:t>
            </a:r>
            <a:r>
              <a:rPr lang="en-US" b="1" dirty="0">
                <a:solidFill>
                  <a:schemeClr val="tx2"/>
                </a:solidFill>
                <a:ea typeface="Calibri"/>
                <a:cs typeface="Times New Roman"/>
              </a:rPr>
              <a:t>directly released as such, but </a:t>
            </a:r>
            <a:r>
              <a:rPr lang="en-US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Precursors </a:t>
            </a:r>
            <a:r>
              <a:rPr lang="en-US" b="1" u="sng" dirty="0">
                <a:solidFill>
                  <a:schemeClr val="tx2"/>
                </a:solidFill>
                <a:ea typeface="Calibri"/>
                <a:cs typeface="Times New Roman"/>
              </a:rPr>
              <a:t>to PM </a:t>
            </a:r>
            <a:r>
              <a:rPr lang="en-US" b="1" dirty="0">
                <a:solidFill>
                  <a:schemeClr val="tx2"/>
                </a:solidFill>
                <a:ea typeface="Calibri"/>
                <a:cs typeface="Times New Roman"/>
              </a:rPr>
              <a:t>react chemically to become particles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2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2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2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2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b="1" dirty="0" smtClean="0">
                <a:solidFill>
                  <a:schemeClr val="bg1"/>
                </a:solidFill>
                <a:ea typeface="Calibri"/>
                <a:cs typeface="Times New Roman"/>
              </a:rPr>
              <a:t>Winter </a:t>
            </a:r>
            <a:r>
              <a:rPr lang="en-US" sz="1900" b="1" dirty="0">
                <a:solidFill>
                  <a:schemeClr val="bg1"/>
                </a:solidFill>
                <a:ea typeface="Calibri"/>
                <a:cs typeface="Times New Roman"/>
              </a:rPr>
              <a:t>provides the right conditions for this transformation, and temperature inversions also act to trap what we emit.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92442" cy="82819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>
                <a:ea typeface="Calibri"/>
                <a:cs typeface="Times New Roman"/>
              </a:rPr>
              <a:t>Utah continues to have trouble with fine PM (PM</a:t>
            </a:r>
            <a:r>
              <a:rPr lang="en-US" sz="2500" b="1" baseline="-25000" dirty="0">
                <a:ea typeface="Calibri"/>
                <a:cs typeface="Times New Roman"/>
              </a:rPr>
              <a:t>2.5</a:t>
            </a:r>
            <a:r>
              <a:rPr lang="en-US" sz="2500" b="1" dirty="0" smtClean="0">
                <a:ea typeface="Calibri"/>
                <a:cs typeface="Times New Roman"/>
              </a:rPr>
              <a:t>)</a:t>
            </a: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3"/>
          </p:nvPr>
        </p:nvSpPr>
        <p:spPr>
          <a:xfrm>
            <a:off x="3962400" y="1600200"/>
            <a:ext cx="4813622" cy="458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This standard (lowered in 2006) required that Utah do the following: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</a:rPr>
              <a:t>Designate all areas of the state as either attainment or nonattainment (see map)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</a:rPr>
              <a:t>Write a state implementation plan (SIP) to bring non-attaining areas back into attainment</a:t>
            </a:r>
          </a:p>
          <a:p>
            <a:pPr marL="607190" lvl="2" indent="-285750"/>
            <a:endParaRPr lang="en-US" dirty="0" smtClean="0">
              <a:solidFill>
                <a:schemeClr val="tx2"/>
              </a:solidFill>
            </a:endParaRPr>
          </a:p>
          <a:p>
            <a:pPr marL="607190" lvl="2" indent="-285750"/>
            <a:r>
              <a:rPr lang="en-US" sz="1600" b="1" dirty="0" smtClean="0">
                <a:solidFill>
                  <a:schemeClr val="tx2"/>
                </a:solidFill>
              </a:rPr>
              <a:t>Point Sources above 100 </a:t>
            </a:r>
            <a:r>
              <a:rPr lang="en-US" sz="1600" b="1" dirty="0" err="1" smtClean="0">
                <a:solidFill>
                  <a:schemeClr val="tx2"/>
                </a:solidFill>
              </a:rPr>
              <a:t>tpy</a:t>
            </a:r>
            <a:r>
              <a:rPr lang="en-US" sz="1600" b="1" dirty="0" smtClean="0">
                <a:solidFill>
                  <a:schemeClr val="tx2"/>
                </a:solidFill>
              </a:rPr>
              <a:t> were required to meet 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b="1" dirty="0" smtClean="0"/>
              <a:t>Utah is out of compliance with the</a:t>
            </a:r>
            <a:br>
              <a:rPr lang="en-US" sz="3300" b="1" dirty="0" smtClean="0"/>
            </a:br>
            <a:r>
              <a:rPr lang="en-US" sz="3300" b="1" dirty="0" smtClean="0"/>
              <a:t>24-hr federal health standard for PM</a:t>
            </a:r>
            <a:r>
              <a:rPr lang="en-US" sz="3300" b="1" baseline="-25000" dirty="0" smtClean="0"/>
              <a:t>2.5</a:t>
            </a:r>
            <a:r>
              <a:rPr lang="en-US" sz="3300" b="1" dirty="0" smtClean="0"/>
              <a:t> 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4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4294967295"/>
          </p:nvPr>
        </p:nvSpPr>
        <p:spPr>
          <a:xfrm>
            <a:off x="609600" y="5941291"/>
            <a:ext cx="3213100" cy="383309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700" b="1" dirty="0" smtClean="0">
                <a:solidFill>
                  <a:prstClr val="black"/>
                </a:solidFill>
              </a:rPr>
              <a:t>PM</a:t>
            </a:r>
            <a:r>
              <a:rPr lang="en-US" sz="1700" b="1" baseline="-25000" dirty="0" smtClean="0">
                <a:solidFill>
                  <a:prstClr val="black"/>
                </a:solidFill>
              </a:rPr>
              <a:t>2.5</a:t>
            </a:r>
            <a:r>
              <a:rPr lang="en-US" sz="1700" b="1" dirty="0" smtClean="0">
                <a:solidFill>
                  <a:prstClr val="black"/>
                </a:solidFill>
              </a:rPr>
              <a:t> nonattainment areas</a:t>
            </a:r>
          </a:p>
          <a:p>
            <a:pPr algn="ctr"/>
            <a:endParaRPr 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2131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383581" y="1524000"/>
            <a:ext cx="8392441" cy="466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These were </a:t>
            </a:r>
            <a:r>
              <a:rPr lang="en-US" sz="2600" u="sng" dirty="0" smtClean="0">
                <a:solidFill>
                  <a:schemeClr val="tx2"/>
                </a:solidFill>
              </a:rPr>
              <a:t>Moderate Area SIPs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Each </a:t>
            </a:r>
            <a:r>
              <a:rPr lang="en-US" sz="2000" dirty="0" smtClean="0">
                <a:solidFill>
                  <a:schemeClr val="tx2"/>
                </a:solidFill>
              </a:rPr>
              <a:t>nonattainment area had until </a:t>
            </a:r>
            <a:r>
              <a:rPr lang="en-US" sz="2000" dirty="0">
                <a:solidFill>
                  <a:schemeClr val="tx2"/>
                </a:solidFill>
              </a:rPr>
              <a:t>December </a:t>
            </a:r>
            <a:r>
              <a:rPr lang="en-US" sz="2000" dirty="0" smtClean="0">
                <a:solidFill>
                  <a:schemeClr val="tx2"/>
                </a:solidFill>
              </a:rPr>
              <a:t>31, </a:t>
            </a:r>
            <a:r>
              <a:rPr lang="en-US" sz="2000" dirty="0">
                <a:solidFill>
                  <a:schemeClr val="tx2"/>
                </a:solidFill>
              </a:rPr>
              <a:t>2015 to monitor attainment of the 24-hr health </a:t>
            </a:r>
            <a:r>
              <a:rPr lang="en-US" sz="2000" dirty="0" smtClean="0">
                <a:solidFill>
                  <a:schemeClr val="tx2"/>
                </a:solidFill>
              </a:rPr>
              <a:t>standard.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None of the </a:t>
            </a:r>
            <a:r>
              <a:rPr lang="en-US" sz="2000" dirty="0" smtClean="0">
                <a:solidFill>
                  <a:schemeClr val="tx2"/>
                </a:solidFill>
              </a:rPr>
              <a:t>three areas </a:t>
            </a:r>
            <a:r>
              <a:rPr lang="en-US" sz="2000" dirty="0">
                <a:solidFill>
                  <a:schemeClr val="tx2"/>
                </a:solidFill>
              </a:rPr>
              <a:t>was able to do </a:t>
            </a:r>
            <a:r>
              <a:rPr lang="en-US" sz="2000" dirty="0" smtClean="0">
                <a:solidFill>
                  <a:schemeClr val="tx2"/>
                </a:solidFill>
              </a:rPr>
              <a:t>so.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By </a:t>
            </a:r>
            <a:r>
              <a:rPr lang="en-US" sz="2600" dirty="0">
                <a:solidFill>
                  <a:schemeClr val="tx2"/>
                </a:solidFill>
              </a:rPr>
              <a:t>law, this means that </a:t>
            </a:r>
            <a:r>
              <a:rPr lang="en-US" sz="2600" b="1" dirty="0">
                <a:solidFill>
                  <a:schemeClr val="tx2"/>
                </a:solidFill>
              </a:rPr>
              <a:t>EPA will re-classify</a:t>
            </a:r>
            <a:r>
              <a:rPr lang="en-US" sz="2600" dirty="0">
                <a:solidFill>
                  <a:schemeClr val="tx2"/>
                </a:solidFill>
              </a:rPr>
              <a:t> our nonattainment areas from </a:t>
            </a:r>
            <a:r>
              <a:rPr lang="en-US" sz="2600" u="sng" dirty="0">
                <a:solidFill>
                  <a:schemeClr val="tx2"/>
                </a:solidFill>
              </a:rPr>
              <a:t>Moderate to </a:t>
            </a:r>
            <a:r>
              <a:rPr lang="en-US" sz="2600" u="sng" dirty="0" smtClean="0">
                <a:solidFill>
                  <a:schemeClr val="tx2"/>
                </a:solidFill>
              </a:rPr>
              <a:t>Serious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Utah will now have to give EPA another plan for each area.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Utah gave EPA its SIPs for these areas in 2014.</a:t>
            </a:r>
            <a:endParaRPr lang="en-US" sz="2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81000" y="1981200"/>
            <a:ext cx="8392441" cy="443645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SIP </a:t>
            </a:r>
            <a:r>
              <a:rPr lang="en-US" sz="2800" dirty="0">
                <a:solidFill>
                  <a:schemeClr val="tx2"/>
                </a:solidFill>
              </a:rPr>
              <a:t>requirements for stationary </a:t>
            </a:r>
            <a:r>
              <a:rPr lang="en-US" sz="2800" dirty="0" smtClean="0">
                <a:solidFill>
                  <a:schemeClr val="tx2"/>
                </a:solidFill>
              </a:rPr>
              <a:t>“Point</a:t>
            </a:r>
            <a:r>
              <a:rPr lang="en-US" sz="2800" dirty="0">
                <a:solidFill>
                  <a:schemeClr val="tx2"/>
                </a:solidFill>
              </a:rPr>
              <a:t>” </a:t>
            </a:r>
            <a:r>
              <a:rPr lang="en-US" sz="2800" dirty="0" smtClean="0">
                <a:solidFill>
                  <a:schemeClr val="tx2"/>
                </a:solidFill>
              </a:rPr>
              <a:t>Sources </a:t>
            </a:r>
            <a:r>
              <a:rPr lang="en-US" sz="2800" dirty="0">
                <a:solidFill>
                  <a:schemeClr val="tx2"/>
                </a:solidFill>
              </a:rPr>
              <a:t>are more rigorous for Serious </a:t>
            </a:r>
            <a:r>
              <a:rPr lang="en-US" sz="2800" dirty="0" smtClean="0">
                <a:solidFill>
                  <a:schemeClr val="tx2"/>
                </a:solidFill>
              </a:rPr>
              <a:t>Area Plans.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Permitting requirements are also more rigorous in Serious Nonattainment </a:t>
            </a:r>
            <a:r>
              <a:rPr lang="en-US" sz="2800" dirty="0">
                <a:solidFill>
                  <a:schemeClr val="tx2"/>
                </a:solidFill>
              </a:rPr>
              <a:t>A</a:t>
            </a:r>
            <a:r>
              <a:rPr lang="en-US" sz="2800" dirty="0" smtClean="0">
                <a:solidFill>
                  <a:schemeClr val="tx2"/>
                </a:solidFill>
              </a:rPr>
              <a:t>reas.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The Serious Area SIPs will be required in addition to the Moderate Area SIPs.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/>
          </a:p>
          <a:p>
            <a:pPr lvl="1" algn="r"/>
            <a:r>
              <a:rPr lang="en-US" sz="2800" dirty="0">
                <a:solidFill>
                  <a:schemeClr val="accent2"/>
                </a:solidFill>
              </a:rPr>
              <a:t>…See following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81" y="578879"/>
            <a:ext cx="8392442" cy="1021321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New SIPs for Serious Areas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71189268"/>
              </p:ext>
            </p:extLst>
          </p:nvPr>
        </p:nvGraphicFramePr>
        <p:xfrm>
          <a:off x="381000" y="1752599"/>
          <a:ext cx="8391527" cy="4282512"/>
        </p:xfrm>
        <a:graphic>
          <a:graphicData uri="http://schemas.openxmlformats.org/drawingml/2006/table">
            <a:tbl>
              <a:tblPr/>
              <a:tblGrid>
                <a:gridCol w="1371600"/>
                <a:gridCol w="1685162"/>
                <a:gridCol w="2201884"/>
                <a:gridCol w="3132881"/>
              </a:tblGrid>
              <a:tr h="3312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PM2.5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State Implementation Plan (SIP)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New Source Review (NSR)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1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Moderate Area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Serious Area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Within a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Serious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Nonattainment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Area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“Point Source”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 100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tpy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 70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tpy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 70 tons per year (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tpy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 =  “Major Source”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Must Meet:</a:t>
                      </a: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Source-specific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RACT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Review</a:t>
                      </a: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Source-specific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BACT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Review</a:t>
                      </a: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BACT and Offsetting Requirements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…where “Significance” for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“Major Modification”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determination is set at: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tpy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for direct PM2.5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tpy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for SO2, NOx, and VOC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For Ammonia – to be defined in SIP</a:t>
                      </a: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02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Then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Unless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Able to Demonstrate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Attainment by December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6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Most Stringent Measures (MSM)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0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PM2.5 Precursors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SO2, NOx,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VOC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SO2, NOx,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VOC,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Ammonia (NH3)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SO2, NOx, VOC,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Ammonia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(NH3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8671" marR="7867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581" y="578879"/>
            <a:ext cx="8392442" cy="102132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Major Sources: </a:t>
            </a:r>
            <a:br>
              <a:rPr lang="en-US" sz="3200" dirty="0" smtClean="0"/>
            </a:br>
            <a:r>
              <a:rPr lang="en-US" sz="3000" dirty="0" smtClean="0"/>
              <a:t>SIP and NNSR Requirements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6400800"/>
            <a:ext cx="411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* For PM2.5 or any PM2.5 Plan Precursor</a:t>
            </a:r>
          </a:p>
        </p:txBody>
      </p:sp>
    </p:spTree>
    <p:extLst>
      <p:ext uri="{BB962C8B-B14F-4D97-AF65-F5344CB8AC3E}">
        <p14:creationId xmlns:p14="http://schemas.microsoft.com/office/powerpoint/2010/main" val="3778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Estimated date of redesignation: December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18-month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UDAQ is required to implement BACT to demonstrate attainment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what does all of that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</a:rPr>
              <a:t>Transportation – vehicles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</a:rPr>
              <a:t>Area sources – general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/>
                </a:solidFill>
              </a:rPr>
              <a:t>Major sources – “SIP-listed” sources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areas of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74F5-6A45-48B9-ADE6-5088856B64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Q">
      <a:dk1>
        <a:srgbClr val="000000"/>
      </a:dk1>
      <a:lt1>
        <a:sysClr val="window" lastClr="FFFFFF"/>
      </a:lt1>
      <a:dk2>
        <a:srgbClr val="464646"/>
      </a:dk2>
      <a:lt2>
        <a:srgbClr val="034963"/>
      </a:lt2>
      <a:accent1>
        <a:srgbClr val="0080B7"/>
      </a:accent1>
      <a:accent2>
        <a:srgbClr val="00AFD8"/>
      </a:accent2>
      <a:accent3>
        <a:srgbClr val="ADD361"/>
      </a:accent3>
      <a:accent4>
        <a:srgbClr val="FEBB12"/>
      </a:accent4>
      <a:accent5>
        <a:srgbClr val="BDD6AE"/>
      </a:accent5>
      <a:accent6>
        <a:srgbClr val="CDE3E2"/>
      </a:accent6>
      <a:hlink>
        <a:srgbClr val="1AB7DA"/>
      </a:hlink>
      <a:folHlink>
        <a:srgbClr val="05A5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1084</Words>
  <Application>Microsoft Office PowerPoint</Application>
  <PresentationFormat>On-screen Show (4:3)</PresentationFormat>
  <Paragraphs>187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MAJOR SOURCE REQUIREMENTS FOR  PM2.5 SERIOUS CLASSIFICATION</vt:lpstr>
      <vt:lpstr>Why am I Here?</vt:lpstr>
      <vt:lpstr>Utah continues to have trouble with fine PM (PM2.5)</vt:lpstr>
      <vt:lpstr>Utah is out of compliance with the 24-hr federal health standard for PM2.5 </vt:lpstr>
      <vt:lpstr>Utah gave EPA its SIPs for these areas in 2014.</vt:lpstr>
      <vt:lpstr>New SIPs for Serious Areas</vt:lpstr>
      <vt:lpstr>Major Sources:  SIP and NNSR Requirements</vt:lpstr>
      <vt:lpstr>So what does all of that mean?</vt:lpstr>
      <vt:lpstr>Three areas of control</vt:lpstr>
      <vt:lpstr>All pollutants</vt:lpstr>
      <vt:lpstr>So what is BACT?</vt:lpstr>
      <vt:lpstr>How is BACT determined?</vt:lpstr>
      <vt:lpstr>BACT determination cont.</vt:lpstr>
      <vt:lpstr>Most Stringent Measures</vt:lpstr>
      <vt:lpstr>So what does this mean to me?</vt:lpstr>
      <vt:lpstr>Emission Reduction Credits for PM2.5</vt:lpstr>
      <vt:lpstr>Emission Reduction Credits for PM2.5</vt:lpstr>
      <vt:lpstr>Emission Reduction Credits for PM2.5</vt:lpstr>
      <vt:lpstr>Where can I find out more about the New Federal Requirements?</vt:lpstr>
      <vt:lpstr>Any Other Questions?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Reiss</dc:creator>
  <cp:lastModifiedBy>Mark Berger</cp:lastModifiedBy>
  <cp:revision>74</cp:revision>
  <dcterms:created xsi:type="dcterms:W3CDTF">2016-10-20T22:01:21Z</dcterms:created>
  <dcterms:modified xsi:type="dcterms:W3CDTF">2016-11-03T23:04:50Z</dcterms:modified>
</cp:coreProperties>
</file>